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57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72;&#1089;&#1090;&#1072;&#1089;&#1080;&#1103;\Downloads\&#1040;&#1085;&#1072;&#1083;&#1080;&#1079;%20&#1087;&#1088;&#1080;&#1095;&#1080;&#1085;%20&#1085;&#1077;&#1074;&#1086;&#1079;&#1084;&#1086;&#1078;&#1085;&#1086;&#1089;&#1090;&#1080;%20&#1087;&#1088;&#1086;&#1093;&#1086;&#1078;&#1076;&#1077;&#1085;&#1080;&#1103;%20&#1072;&#1082;&#1082;&#1088;&#1077;&#1076;&#1080;&#1090;&#1072;&#1094;&#1080;&#1080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000"/>
              <a:t>Основные группы проблемм образовательных организаций, реализующих программы СПО в части подготовки к аккредитации ЦПДЭ на базе созданных мастерских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'[Анализ причин невозможности прохождения аккредитации (1).xlsx]Компетенции без аккред'!$D$1:$O$1</c:f>
              <c:strCache>
                <c:ptCount val="12"/>
                <c:pt idx="0">
                  <c:v>Проблем не отмечено
</c:v>
                </c:pt>
                <c:pt idx="1">
                  <c:v>Компетенции отсутствуют в блоке для ДЭ
</c:v>
                </c:pt>
                <c:pt idx="2">
                  <c:v>Не было набора по компетенции / нет выпуска по компетенции</c:v>
                </c:pt>
                <c:pt idx="3">
                  <c:v>ДЭ проводится позже 2020 года/ проведение ДЭ не запланировано</c:v>
                </c:pt>
                <c:pt idx="4">
                  <c:v>Отсутствует контрольно-оценочная документация на 2020 год</c:v>
                </c:pt>
                <c:pt idx="5">
                  <c:v>Отсутствует описание проблем</c:v>
                </c:pt>
                <c:pt idx="6">
                  <c:v>Недоукомпелектованность мастерских
</c:v>
                </c:pt>
                <c:pt idx="7">
                  <c:v>Компетенция проходит апробацию (презентационная)</c:v>
                </c:pt>
                <c:pt idx="8">
                  <c:v>Подача документов планируется весной 2020 года</c:v>
                </c:pt>
                <c:pt idx="9">
                  <c:v>Невозможно обучение эксперта по одной из компетенций</c:v>
                </c:pt>
                <c:pt idx="10">
                  <c:v>Отсутствуют КЦП, лицензия
</c:v>
                </c:pt>
                <c:pt idx="11">
                  <c:v>ОО не включена в проведение ДЭ в 2019-2020 году
</c:v>
                </c:pt>
              </c:strCache>
            </c:strRef>
          </c:cat>
          <c:val>
            <c:numRef>
              <c:f>'[Анализ причин невозможности прохождения аккредитации (1).xlsx]Компетенции без аккред'!$D$2:$O$2</c:f>
              <c:numCache>
                <c:formatCode>General</c:formatCode>
                <c:ptCount val="12"/>
                <c:pt idx="0">
                  <c:v>41</c:v>
                </c:pt>
                <c:pt idx="1">
                  <c:v>15</c:v>
                </c:pt>
                <c:pt idx="2">
                  <c:v>7</c:v>
                </c:pt>
                <c:pt idx="3">
                  <c:v>23</c:v>
                </c:pt>
                <c:pt idx="4">
                  <c:v>75</c:v>
                </c:pt>
                <c:pt idx="5">
                  <c:v>8</c:v>
                </c:pt>
                <c:pt idx="6">
                  <c:v>3</c:v>
                </c:pt>
                <c:pt idx="7">
                  <c:v>18</c:v>
                </c:pt>
                <c:pt idx="8">
                  <c:v>2</c:v>
                </c:pt>
                <c:pt idx="9">
                  <c:v>9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15640024"/>
        <c:axId val="315641592"/>
      </c:barChart>
      <c:catAx>
        <c:axId val="315640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641592"/>
        <c:crosses val="autoZero"/>
        <c:auto val="1"/>
        <c:lblAlgn val="ctr"/>
        <c:lblOffset val="100"/>
        <c:noMultiLvlLbl val="0"/>
      </c:catAx>
      <c:valAx>
        <c:axId val="315641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5640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E33A0-D47D-4B57-9E0D-BBCBA2AA8E43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BDC15-9733-41EA-ACA9-088735969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70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/>
          <a:lstStyle/>
          <a:p>
            <a:pPr algn="ctr" defTabSz="584200" hangingPunct="0">
              <a:defRPr/>
            </a:pPr>
            <a:fld id="{11C23248-689E-43B9-A313-1522DA3B33A3}" type="slidenum">
              <a:rPr lang="ru-RU" sz="2400" b="1" kern="0" smtClean="0">
                <a:solidFill>
                  <a:prstClr val="black"/>
                </a:solidFill>
                <a:latin typeface="Helvetica Neue"/>
                <a:sym typeface="Helvetica Neue"/>
              </a:rPr>
              <a:pPr algn="ctr" defTabSz="584200" hangingPunct="0">
                <a:defRPr/>
              </a:pPr>
              <a:t>7</a:t>
            </a:fld>
            <a:endParaRPr lang="ru-RU" sz="2400" b="1" kern="0">
              <a:solidFill>
                <a:prstClr val="black"/>
              </a:solidFill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5920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5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9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9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3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1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6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36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7C76-7279-41A1-AEC7-BEA4E9E838BF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5379-E97A-41E5-8DB2-9E28DF631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1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CCF464-6430-43B5-9D6F-5B883001A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58" y="746125"/>
            <a:ext cx="8118475" cy="4046008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Программа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подготовки к аккредитации ЦПДЭ на базе образовательных организаций, получивших субсидии на оснащение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мастерских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7296B81-8279-4515-BB56-E4E178687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391" y="5393267"/>
            <a:ext cx="8118475" cy="69003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А.Ю. Овчинников, директор московского филиала ФГБОУ ДПО «Межрегиональный институт повышения квалификации специалистов профессионального образования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5396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EDCACE8-0481-4F29-A532-69D0F3767D84}"/>
              </a:ext>
            </a:extLst>
          </p:cNvPr>
          <p:cNvSpPr/>
          <p:nvPr/>
        </p:nvSpPr>
        <p:spPr>
          <a:xfrm>
            <a:off x="791635" y="335036"/>
            <a:ext cx="76369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ru-RU" sz="2000" b="1" dirty="0">
                <a:solidFill>
                  <a:srgbClr val="0070C0"/>
                </a:solidFill>
              </a:rPr>
              <a:t>Мастерская</a:t>
            </a:r>
            <a:r>
              <a:rPr lang="ru-RU" sz="1400" b="1" dirty="0"/>
              <a:t> </a:t>
            </a:r>
            <a:r>
              <a:rPr lang="ru-RU" sz="1400" dirty="0"/>
              <a:t>– структурное подразделение организации, осуществляющей образовательную деятельность по образовательным программам среднего профессионального образования, оснащённое современной материально-технической базой по одной из компетенций для обеспечения практической подготовки обучающихся в соответствии с современными стандартами </a:t>
            </a:r>
            <a:endParaRPr lang="ru-RU" sz="1400" dirty="0" smtClean="0"/>
          </a:p>
          <a:p>
            <a:pPr indent="449580" algn="just">
              <a:lnSpc>
                <a:spcPct val="150000"/>
              </a:lnSpc>
            </a:pPr>
            <a:r>
              <a:rPr lang="ru-RU" sz="2000" b="1" dirty="0">
                <a:solidFill>
                  <a:srgbClr val="0070C0"/>
                </a:solidFill>
              </a:rPr>
              <a:t>Демонстрационный </a:t>
            </a:r>
            <a:r>
              <a:rPr lang="ru-RU" sz="2000" b="1" dirty="0">
                <a:solidFill>
                  <a:srgbClr val="0070C0"/>
                </a:solidFill>
              </a:rPr>
              <a:t>экзамен</a:t>
            </a: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>
                <a:solidFill>
                  <a:srgbClr val="22272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форма аттестации по образовательным программам среднего профессионального образования в соответствии с </a:t>
            </a:r>
            <a:r>
              <a:rPr lang="ru-RU" sz="1400" dirty="0" smtClean="0">
                <a:solidFill>
                  <a:srgbClr val="22272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ФГОС СПО, </a:t>
            </a:r>
            <a:r>
              <a:rPr lang="ru-RU" sz="1400" dirty="0">
                <a:solidFill>
                  <a:srgbClr val="22272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которая предусматривает моделирование реальных производственных условий для решения практических задач профессиональной деятельности. </a:t>
            </a:r>
            <a:r>
              <a:rPr lang="ru-RU" sz="1400" dirty="0">
                <a:solidFill>
                  <a:srgbClr val="22272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демонстрационного экзамена разрабатываются на основе профессиональных стандартов (при наличии) и с учетом оценочных материалов (при наличии), разработанных Союзом, проводится на базе </a:t>
            </a: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центра проведения демонстрационного экзамена</a:t>
            </a:r>
            <a:r>
              <a:rPr lang="ru-RU" sz="1400" dirty="0">
                <a:solidFill>
                  <a:srgbClr val="22272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ru-RU" sz="2000" b="1" dirty="0">
                <a:solidFill>
                  <a:srgbClr val="0070C0"/>
                </a:solidFill>
              </a:rPr>
              <a:t>Центр проведения демонстрационного экзамена (ЦПДЭ) 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организация, располагающая площадкой (мастерской), аккредитованной для проведения демонстрационного экзамена по соответствующей компетенции, материально-техническое оснащение, которой соответствует мировым стандартам, в том числе стандартам </a:t>
            </a:r>
            <a:r>
              <a:rPr lang="ru-RU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Россия. </a:t>
            </a:r>
            <a:endParaRPr lang="ru-RU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2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05E81059-A426-46D1-8791-859700E5D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875297"/>
              </p:ext>
            </p:extLst>
          </p:nvPr>
        </p:nvGraphicFramePr>
        <p:xfrm>
          <a:off x="1097577" y="2040466"/>
          <a:ext cx="7194377" cy="388319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913690">
                  <a:extLst>
                    <a:ext uri="{9D8B030D-6E8A-4147-A177-3AD203B41FA5}">
                      <a16:colId xmlns:a16="http://schemas.microsoft.com/office/drawing/2014/main" xmlns="" val="706049827"/>
                    </a:ext>
                  </a:extLst>
                </a:gridCol>
                <a:gridCol w="1912310">
                  <a:extLst>
                    <a:ext uri="{9D8B030D-6E8A-4147-A177-3AD203B41FA5}">
                      <a16:colId xmlns:a16="http://schemas.microsoft.com/office/drawing/2014/main" xmlns="" val="1593578448"/>
                    </a:ext>
                  </a:extLst>
                </a:gridCol>
                <a:gridCol w="1181079">
                  <a:extLst>
                    <a:ext uri="{9D8B030D-6E8A-4147-A177-3AD203B41FA5}">
                      <a16:colId xmlns:a16="http://schemas.microsoft.com/office/drawing/2014/main" xmlns="" val="1516110017"/>
                    </a:ext>
                  </a:extLst>
                </a:gridCol>
                <a:gridCol w="1187298">
                  <a:extLst>
                    <a:ext uri="{9D8B030D-6E8A-4147-A177-3AD203B41FA5}">
                      <a16:colId xmlns:a16="http://schemas.microsoft.com/office/drawing/2014/main" xmlns="" val="1816932829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результата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выполнения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3956584"/>
                  </a:ext>
                </a:extLst>
              </a:tr>
              <a:tr h="848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Аккредитация мастерской в качестве центра проведения демонстрационного экзамена 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Свидетельство об аккредитации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2019 г.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0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</a:rPr>
                        <a:t>Повышение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квалификации сотрудников, занятых в использовании и обслуживании материально-технической базы мастерских и сертификация на присвоения статуса эксперта с правом оценки демонстрационного экзамена  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Удостоверения о повышении квалификации, сертификаты экспертов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 2019 г.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3937419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3067" y="312164"/>
            <a:ext cx="6883399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 sz="1800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44546A"/>
                </a:solidFill>
              </a:rPr>
              <a:t>План первоочередных действий по организации в субъекте Российской Федерации оснащения образовательных организаций, реализующей программы СПО, современной материально-технической базой по одной  из компетенций</a:t>
            </a:r>
          </a:p>
        </p:txBody>
      </p:sp>
    </p:spTree>
    <p:extLst>
      <p:ext uri="{BB962C8B-B14F-4D97-AF65-F5344CB8AC3E}">
        <p14:creationId xmlns:p14="http://schemas.microsoft.com/office/powerpoint/2010/main" val="269166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254997"/>
              </p:ext>
            </p:extLst>
          </p:nvPr>
        </p:nvGraphicFramePr>
        <p:xfrm>
          <a:off x="304800" y="238128"/>
          <a:ext cx="8534400" cy="645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47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EFBE498-F724-4A36-B325-399CDA090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375043"/>
              </p:ext>
            </p:extLst>
          </p:nvPr>
        </p:nvGraphicFramePr>
        <p:xfrm>
          <a:off x="550333" y="1405468"/>
          <a:ext cx="8263467" cy="5343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573109660"/>
                    </a:ext>
                  </a:extLst>
                </a:gridCol>
                <a:gridCol w="1032934">
                  <a:extLst>
                    <a:ext uri="{9D8B030D-6E8A-4147-A177-3AD203B41FA5}">
                      <a16:colId xmlns:a16="http://schemas.microsoft.com/office/drawing/2014/main" xmlns="" val="1867176416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2744498815"/>
                    </a:ext>
                  </a:extLst>
                </a:gridCol>
                <a:gridCol w="2683933">
                  <a:extLst>
                    <a:ext uri="{9D8B030D-6E8A-4147-A177-3AD203B41FA5}">
                      <a16:colId xmlns:a16="http://schemas.microsoft.com/office/drawing/2014/main" xmlns="" val="1425601461"/>
                    </a:ext>
                  </a:extLst>
                </a:gridCol>
              </a:tblGrid>
              <a:tr h="8794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показателя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Плановое значение</a:t>
                      </a:r>
                      <a:r>
                        <a:rPr lang="ru-RU" sz="1200" baseline="0" dirty="0" smtClean="0"/>
                        <a:t> показателя на конец </a:t>
                      </a:r>
                    </a:p>
                    <a:p>
                      <a:r>
                        <a:rPr lang="ru-RU" sz="1200" baseline="0" dirty="0" smtClean="0"/>
                        <a:t>2019 года</a:t>
                      </a:r>
                      <a:endParaRPr lang="ru-RU" sz="1200" dirty="0"/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Фактическое значение показателя на конец 2019 года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Документы для подтверждения</a:t>
                      </a:r>
                      <a:endParaRPr lang="ru-RU" sz="1600" dirty="0"/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0109769"/>
                  </a:ext>
                </a:extLst>
              </a:tr>
              <a:tr h="9334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</a:rPr>
                        <a:t>Количество разработанных программ модулей, дисциплин по профессиям/ специальностям, входящим в заявленную группу, предусматривающих проведение демонстрационного экзамена, ед.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</a:rPr>
                        <a:t> *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</a:rPr>
                        <a:t> *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Информационная справка о количестве разработанных программ, предусматривающих использование электронного обучения, ДО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826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Количество разработанных программ профессионального обучения, ДПО по профессиям/ специальностям, входящим в заявленную группу, предусматривающих проведение демонстрационного экзамена, ед.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*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*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Информационная справка о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количестве разработанных программ,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предусматривающих проведение демонстрационного экзамена, ед.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866586"/>
                  </a:ext>
                </a:extLst>
              </a:tr>
              <a:tr h="8376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Количество профессий и специальностей СПО из заявленной группы, по которым внедрена ГИА в форме демонстрационного экзамена, ед.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*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*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Информационная справка о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количестве разработанных программ, по которым внедрена ГИА в форме демонстрационного экзамена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1715463"/>
                  </a:ext>
                </a:extLst>
              </a:tr>
              <a:tr h="6282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Количество выпускников Организации, успешно сдавших демонстрационный экзамен по стандартам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Ворлдскиллс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, чел.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*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*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Информационная справка о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количестве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успешно сдавших демонстрационный экзамен по стандартам </a:t>
                      </a:r>
                      <a:r>
                        <a:rPr lang="ru-RU" sz="1000" dirty="0" err="1">
                          <a:effectLst/>
                        </a:rPr>
                        <a:t>Ворлдскиллс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4222237"/>
                  </a:ext>
                </a:extLst>
              </a:tr>
              <a:tr h="10470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Количество выпускников Организации, обучавшихся по профессиям/ специальностям, входящим в заявленную группу, успешно сдавших демонстрационный экзамен по стандартам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Ворлдскиллс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, чел.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*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*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Информационная справка о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количестве выпускников обучавшихся по профессиям/ специальностям, успешно сдавших демонстрационный экзамен по стандартам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6666563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517" y="559859"/>
            <a:ext cx="7886700" cy="3291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+mn-lt"/>
              </a:rPr>
              <a:t>Целевые </a:t>
            </a:r>
            <a:r>
              <a:rPr lang="ru-RU" sz="2800" dirty="0">
                <a:solidFill>
                  <a:srgbClr val="000000"/>
                </a:solidFill>
                <a:latin typeface="+mn-lt"/>
              </a:rPr>
              <a:t>показатели </a:t>
            </a:r>
            <a:r>
              <a:rPr lang="ru-RU" sz="2800" dirty="0" smtClean="0">
                <a:solidFill>
                  <a:srgbClr val="000000"/>
                </a:solidFill>
                <a:latin typeface="+mn-lt"/>
              </a:rPr>
              <a:t>проекта: </a:t>
            </a:r>
            <a:br>
              <a:rPr lang="ru-RU" sz="2800" dirty="0" smtClean="0">
                <a:solidFill>
                  <a:srgbClr val="000000"/>
                </a:solidFill>
                <a:latin typeface="+mn-lt"/>
              </a:rPr>
            </a:br>
            <a:r>
              <a:rPr lang="ru-RU" sz="2800" dirty="0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ru-RU" sz="2400" i="1" dirty="0" smtClean="0">
                <a:solidFill>
                  <a:srgbClr val="000000"/>
                </a:solidFill>
                <a:latin typeface="+mn-lt"/>
              </a:rPr>
              <a:t>распространение инновационных технологий и методик обучения» </a:t>
            </a:r>
            <a:endParaRPr lang="ru-RU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54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29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Планируемый сбор данных </a:t>
            </a:r>
            <a:r>
              <a:rPr lang="ru-RU" sz="3200" dirty="0"/>
              <a:t>в январе 2020 года</a:t>
            </a:r>
            <a:br>
              <a:rPr lang="ru-RU" sz="3200" dirty="0"/>
            </a:br>
            <a:r>
              <a:rPr lang="ru-RU" sz="3200" dirty="0" smtClean="0"/>
              <a:t>в рамках мониторинга достижения целевых показателей по созданию мастерских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26579"/>
              </p:ext>
            </p:extLst>
          </p:nvPr>
        </p:nvGraphicFramePr>
        <p:xfrm>
          <a:off x="628650" y="2455334"/>
          <a:ext cx="82296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283"/>
                <a:gridCol w="1481667"/>
                <a:gridCol w="1210733"/>
                <a:gridCol w="1117600"/>
                <a:gridCol w="1109134"/>
                <a:gridCol w="1100666"/>
                <a:gridCol w="916517"/>
              </a:tblGrid>
              <a:tr h="9228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 образовательной организации, на базе </a:t>
                      </a:r>
                      <a:r>
                        <a:rPr lang="ru-RU" sz="1100" dirty="0" smtClean="0"/>
                        <a:t>которой созданы мастерские в рамках реализации федеральной субсидии</a:t>
                      </a:r>
                      <a:endParaRPr lang="ru-RU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 образовательных программ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модулей, дисциплин по профессиям/ специальностям, входящим в заявленную группу, предусматривающих проведение ДЭ </a:t>
                      </a:r>
                      <a:r>
                        <a:rPr lang="ru-RU" sz="1100" baseline="0" dirty="0" smtClean="0"/>
                        <a:t>в 2020 году </a:t>
                      </a:r>
                      <a:endParaRPr lang="ru-RU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/>
                        <a:t>Наименование образовательных программ</a:t>
                      </a:r>
                      <a:r>
                        <a:rPr lang="ru-RU" sz="1100" baseline="0" smtClean="0"/>
                        <a:t> профессионального обучения, ДПО, </a:t>
                      </a:r>
                      <a:r>
                        <a:rPr lang="ru-RU" sz="1100" smtClean="0"/>
                        <a:t>предусматривающих проведение ДЭ </a:t>
                      </a:r>
                      <a:r>
                        <a:rPr lang="ru-RU" sz="1100" baseline="0" smtClean="0"/>
                        <a:t>в 2020 году </a:t>
                      </a:r>
                      <a:endParaRPr lang="ru-RU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Количество обучающихся/выпускников,</a:t>
                      </a:r>
                      <a:r>
                        <a:rPr lang="ru-RU" sz="1100" baseline="0" dirty="0" smtClean="0"/>
                        <a:t> заявленных для прохождения ДЭ</a:t>
                      </a:r>
                      <a:endParaRPr lang="ru-RU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Тип проведения ДЭ (ГИА/</a:t>
                      </a:r>
                      <a:r>
                        <a:rPr lang="ru-RU" sz="1100" dirty="0" err="1" smtClean="0"/>
                        <a:t>проме-жуточная</a:t>
                      </a:r>
                      <a:r>
                        <a:rPr lang="ru-RU" sz="1100" dirty="0" smtClean="0"/>
                        <a:t> аттестация)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/>
                        <a:t>Дата подачи документов на аккредитацию ЦПДЭ</a:t>
                      </a:r>
                      <a:endParaRPr lang="ru-RU" sz="110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Дата проведения ДЭ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2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37C99D4-82E8-47B7-92B1-653231031ADF}"/>
              </a:ext>
            </a:extLst>
          </p:cNvPr>
          <p:cNvSpPr/>
          <p:nvPr/>
        </p:nvSpPr>
        <p:spPr>
          <a:xfrm>
            <a:off x="903679" y="2210174"/>
            <a:ext cx="7700769" cy="127656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219" b="1" kern="0" cap="all" dirty="0">
                <a:solidFill>
                  <a:srgbClr val="002060"/>
                </a:solidFill>
                <a:sym typeface="Open Sans Bold"/>
              </a:rPr>
              <a:t>Благодарим за внимание!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221661" y="4763300"/>
            <a:ext cx="5064803" cy="1393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53" defTabSz="642915" fontAlgn="base">
              <a:lnSpc>
                <a:spcPct val="115000"/>
              </a:lnSpc>
              <a:spcAft>
                <a:spcPct val="0"/>
              </a:spcAft>
              <a:buClr>
                <a:srgbClr val="4D160F">
                  <a:shade val="95000"/>
                </a:srgbClr>
              </a:buClr>
              <a:buSzPct val="65000"/>
              <a:defRPr/>
            </a:pPr>
            <a:r>
              <a:rPr lang="en-US" sz="3094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Email</a:t>
            </a:r>
            <a:r>
              <a:rPr lang="ru-RU" sz="3094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: </a:t>
            </a:r>
            <a:r>
              <a:rPr lang="en-US" sz="3094" b="1" dirty="0">
                <a:ln w="1905"/>
                <a:solidFill>
                  <a:srgbClr val="F1861B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mtb-grant@mail.ru</a:t>
            </a:r>
          </a:p>
          <a:p>
            <a:pPr marL="137153" defTabSz="642915" fontAlgn="base">
              <a:lnSpc>
                <a:spcPct val="115000"/>
              </a:lnSpc>
              <a:spcAft>
                <a:spcPct val="0"/>
              </a:spcAft>
              <a:buClr>
                <a:srgbClr val="4D160F">
                  <a:shade val="95000"/>
                </a:srgbClr>
              </a:buClr>
              <a:buSzPct val="65000"/>
              <a:defRPr/>
            </a:pPr>
            <a:r>
              <a:rPr lang="en-US" sz="3094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  <a:cs typeface="Times New Roman"/>
                <a:sym typeface="Helvetica Neue"/>
              </a:rPr>
              <a:t>		</a:t>
            </a:r>
            <a:r>
              <a:rPr lang="en-US" sz="3094" b="1" dirty="0">
                <a:ln w="1905"/>
                <a:solidFill>
                  <a:srgbClr val="F1861B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anose="020B0604030504040204" pitchFamily="34" charset="0"/>
                <a:sym typeface="Helvetica Neue"/>
              </a:rPr>
              <a:t>Labor-dpo@mail.ru</a:t>
            </a:r>
            <a:endParaRPr lang="ru-RU" sz="3094" b="1" dirty="0">
              <a:ln w="1905"/>
              <a:solidFill>
                <a:srgbClr val="F1861B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ahoma" panose="020B0604030504040204" pitchFamily="34" charset="0"/>
              <a:sym typeface="Helvetica Neue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6" y="3486737"/>
            <a:ext cx="7416822" cy="9159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 Light" panose="020F0302020204030204"/>
              </a:rPr>
              <a:t>https</a:t>
            </a:r>
            <a:r>
              <a:rPr lang="en-US" sz="3600" b="1" dirty="0">
                <a:solidFill>
                  <a:srgbClr val="002060"/>
                </a:solidFill>
                <a:latin typeface="Calibri Light" panose="020F0302020204030204"/>
              </a:rPr>
              <a:t>://</a:t>
            </a:r>
            <a:r>
              <a:rPr lang="en-US" sz="3600" b="1" dirty="0" smtClean="0">
                <a:solidFill>
                  <a:srgbClr val="002060"/>
                </a:solidFill>
                <a:latin typeface="Calibri Light" panose="020F0302020204030204"/>
              </a:rPr>
              <a:t>www.crpo-mpu.com</a:t>
            </a:r>
            <a:endParaRPr lang="ru-RU" sz="3375" b="1" kern="0" dirty="0">
              <a:solidFill>
                <a:srgbClr val="002060"/>
              </a:solidFill>
              <a:sym typeface="Helvetica Neue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FCB2A0E-ED77-4285-999F-E8A9D789ED7C}"/>
              </a:ext>
            </a:extLst>
          </p:cNvPr>
          <p:cNvSpPr/>
          <p:nvPr/>
        </p:nvSpPr>
        <p:spPr>
          <a:xfrm>
            <a:off x="744293" y="429032"/>
            <a:ext cx="8256601" cy="13151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b="1" kern="0" dirty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ФГБОУ ДПО </a:t>
            </a:r>
            <a:r>
              <a:rPr lang="ru-RU" b="1" kern="0" dirty="0" smtClean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МЕЖРЕГИОНАЛЬНЫЙ ИНСТИТУТ ПОВЫШЕНИЯ КВАЛИФИКАЦИИ 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СПЕЦИАЛИСТОВ ПРОФЕССИОНАЛЬНОГО ОБРАЗОВАНИЯ</a:t>
            </a:r>
            <a:endParaRPr lang="ru-RU" b="1" kern="0" dirty="0">
              <a:solidFill>
                <a:srgbClr val="00003D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  <a:p>
            <a:pPr algn="ctr">
              <a:defRPr/>
            </a:pPr>
            <a:r>
              <a:rPr lang="ru-RU" b="1" u="sng" kern="0" dirty="0">
                <a:solidFill>
                  <a:srgbClr val="00003D"/>
                </a:solidFill>
                <a:latin typeface="Calibri" panose="020F0502020204030204" pitchFamily="34" charset="0"/>
                <a:cs typeface="Segoe UI Light" panose="020B0502040204020203" pitchFamily="34" charset="0"/>
              </a:rPr>
              <a:t>МОСКОВСКИЙ ФИЛИАЛ</a:t>
            </a:r>
          </a:p>
        </p:txBody>
      </p:sp>
    </p:spTree>
    <p:extLst>
      <p:ext uri="{BB962C8B-B14F-4D97-AF65-F5344CB8AC3E}">
        <p14:creationId xmlns:p14="http://schemas.microsoft.com/office/powerpoint/2010/main" val="18945070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541</Words>
  <Application>Microsoft Office PowerPoint</Application>
  <PresentationFormat>Экран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Open Sans Bold</vt:lpstr>
      <vt:lpstr>Segoe UI Light</vt:lpstr>
      <vt:lpstr>Tahoma</vt:lpstr>
      <vt:lpstr>Times New Roman</vt:lpstr>
      <vt:lpstr>Тема Office</vt:lpstr>
      <vt:lpstr>Программа подготовки к аккредитации ЦПДЭ на базе образовательных организаций, получивших субсидии на оснащение мастерских </vt:lpstr>
      <vt:lpstr>Презентация PowerPoint</vt:lpstr>
      <vt:lpstr>Презентация PowerPoint</vt:lpstr>
      <vt:lpstr>Презентация PowerPoint</vt:lpstr>
      <vt:lpstr>Целевые показатели проекта:  «распространение инновационных технологий и методик обучения» </vt:lpstr>
      <vt:lpstr>Планируемый сбор данных в январе 2020 года в рамках мониторинга достижения целевых показателей по созданию мастерских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Анастасия</cp:lastModifiedBy>
  <cp:revision>26</cp:revision>
  <dcterms:created xsi:type="dcterms:W3CDTF">2020-01-13T09:06:26Z</dcterms:created>
  <dcterms:modified xsi:type="dcterms:W3CDTF">2020-01-13T23:51:42Z</dcterms:modified>
</cp:coreProperties>
</file>